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7" r:id="rId2"/>
    <p:sldId id="328" r:id="rId3"/>
    <p:sldId id="273" r:id="rId4"/>
    <p:sldId id="274" r:id="rId5"/>
    <p:sldId id="282" r:id="rId6"/>
    <p:sldId id="284" r:id="rId7"/>
    <p:sldId id="276" r:id="rId8"/>
    <p:sldId id="281" r:id="rId9"/>
    <p:sldId id="257" r:id="rId10"/>
    <p:sldId id="258" r:id="rId11"/>
    <p:sldId id="277" r:id="rId12"/>
    <p:sldId id="278" r:id="rId13"/>
    <p:sldId id="285" r:id="rId14"/>
    <p:sldId id="286" r:id="rId15"/>
    <p:sldId id="287" r:id="rId16"/>
    <p:sldId id="322" r:id="rId17"/>
    <p:sldId id="307" r:id="rId18"/>
    <p:sldId id="267" r:id="rId19"/>
    <p:sldId id="268" r:id="rId20"/>
    <p:sldId id="309" r:id="rId21"/>
    <p:sldId id="310" r:id="rId22"/>
    <p:sldId id="311" r:id="rId23"/>
    <p:sldId id="263" r:id="rId24"/>
    <p:sldId id="264" r:id="rId25"/>
    <p:sldId id="312" r:id="rId26"/>
    <p:sldId id="314" r:id="rId27"/>
    <p:sldId id="315" r:id="rId28"/>
    <p:sldId id="319" r:id="rId29"/>
    <p:sldId id="318" r:id="rId30"/>
    <p:sldId id="323" r:id="rId31"/>
    <p:sldId id="320" r:id="rId32"/>
    <p:sldId id="32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9933"/>
    <a:srgbClr val="FF66CC"/>
    <a:srgbClr val="FFFF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105292677637839E-2"/>
          <c:y val="2.7936312406762587E-2"/>
          <c:w val="0.61996274118934946"/>
          <c:h val="0.9441273751864756"/>
        </c:manualLayout>
      </c:layout>
      <c:pie3DChart>
        <c:varyColors val="1"/>
        <c:ser>
          <c:idx val="0"/>
          <c:order val="0"/>
          <c:dLbls>
            <c:dLbl>
              <c:idx val="4"/>
              <c:layout>
                <c:manualLayout>
                  <c:x val="9.9328521434821175E-3"/>
                  <c:y val="9.31474190726162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Office PowerPoint]Лист1'!$A$12:$A$16</c:f>
              <c:strCache>
                <c:ptCount val="5"/>
                <c:pt idx="0">
                  <c:v>необходимость назрела дано</c:v>
                </c:pt>
                <c:pt idx="1">
                  <c:v>считаю полезным</c:v>
                </c:pt>
                <c:pt idx="2">
                  <c:v>нет необходимости </c:v>
                </c:pt>
                <c:pt idx="3">
                  <c:v>свой вариант</c:v>
                </c:pt>
                <c:pt idx="4">
                  <c:v>не дали ответа</c:v>
                </c:pt>
              </c:strCache>
            </c:strRef>
          </c:cat>
          <c:val>
            <c:numRef>
              <c:f>'[Диаграмма в Microsoft Office PowerPoint]Лист1'!$B$12:$B$16</c:f>
              <c:numCache>
                <c:formatCode>General</c:formatCode>
                <c:ptCount val="5"/>
                <c:pt idx="0">
                  <c:v>17</c:v>
                </c:pt>
                <c:pt idx="1">
                  <c:v>77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850317622151725"/>
          <c:y val="0.13524145115875041"/>
          <c:w val="0.29114090920581215"/>
          <c:h val="0.75914630783888326"/>
        </c:manualLayout>
      </c:layout>
      <c:overlay val="0"/>
      <c:txPr>
        <a:bodyPr/>
        <a:lstStyle/>
        <a:p>
          <a:pPr>
            <a:defRPr sz="2000" b="1">
              <a:effectLst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198113-239A-4E3C-8C33-9E7DD00D4904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38CB82F-15EE-4F49-AB7E-EC6FB5156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15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A977-6380-4798-A74B-65FF185D3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14EC-D815-4CC9-8F57-70A9D66EB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71132-93FC-4BBC-9752-1E3CEF183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0FC0-EB0C-4ACA-A19F-BC250088D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394A-CED7-4C0A-9E2E-AC91AE177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3A4C-9DA4-4F19-8C37-BA9549428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9E804-47D9-4BA2-9136-1FB0F862D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51B6E-EE8B-4C45-BF26-93A995083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B699-0937-42D3-95CA-52E4AB89A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5DF7-B93D-4C60-854D-6DE7FB05D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B38B-36A8-4032-85E7-67E552212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9E7E-98F9-4196-8523-06FCE33A7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1FE72D3-0DA4-4394-9D98-35CFD6043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ro.ru/" TargetMode="External"/><Relationship Id="rId2" Type="http://schemas.openxmlformats.org/officeDocument/2006/relationships/hyperlink" Target="http://www.spbappo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ЦЕЛИ И ЗАДАЧИ КУРСА ОРКСЭ.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990033"/>
                </a:solidFill>
              </a:rPr>
              <a:t>МОДУЛИ.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 Основы</a:t>
            </a:r>
            <a:br>
              <a:rPr lang="ru-RU" sz="4000" smtClean="0"/>
            </a:br>
            <a:r>
              <a:rPr lang="ru-RU" sz="4000" smtClean="0"/>
              <a:t>культурологического подхода: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z="2800" smtClean="0">
                <a:solidFill>
                  <a:schemeClr val="accent2"/>
                </a:solidFill>
              </a:rPr>
              <a:t>Курс направлен на формирование культурологической компетентности учащихся;</a:t>
            </a:r>
          </a:p>
          <a:p>
            <a:pPr eaLnBrk="1" hangingPunct="1">
              <a:buFontTx/>
              <a:buChar char="-"/>
            </a:pPr>
            <a:r>
              <a:rPr lang="ru-RU" sz="2800" smtClean="0">
                <a:solidFill>
                  <a:schemeClr val="accent2"/>
                </a:solidFill>
              </a:rPr>
              <a:t>отсутствие позиции катехизации (вероучения, индоктринации);</a:t>
            </a:r>
          </a:p>
          <a:p>
            <a:pPr eaLnBrk="1" hangingPunct="1">
              <a:buFontTx/>
              <a:buChar char="-"/>
            </a:pPr>
            <a:r>
              <a:rPr lang="ru-RU" sz="2800" smtClean="0">
                <a:solidFill>
                  <a:schemeClr val="accent2"/>
                </a:solidFill>
              </a:rPr>
              <a:t>отсутствие доминирующих позиций какой-либо религиозно–культурной традиции перед другими;</a:t>
            </a:r>
          </a:p>
          <a:p>
            <a:pPr eaLnBrk="1" hangingPunct="1">
              <a:buFontTx/>
              <a:buChar char="-"/>
            </a:pPr>
            <a:r>
              <a:rPr lang="ru-RU" sz="2800" smtClean="0">
                <a:solidFill>
                  <a:schemeClr val="accent2"/>
                </a:solidFill>
              </a:rPr>
              <a:t>воспитательный характер;</a:t>
            </a:r>
          </a:p>
          <a:p>
            <a:pPr eaLnBrk="1" hangingPunct="1">
              <a:buFontTx/>
              <a:buChar char="-"/>
            </a:pPr>
            <a:r>
              <a:rPr lang="ru-RU" sz="2800" smtClean="0">
                <a:solidFill>
                  <a:schemeClr val="accent2"/>
                </a:solidFill>
              </a:rPr>
              <a:t>минимизация конфликтных факторов.</a:t>
            </a:r>
          </a:p>
          <a:p>
            <a:pPr eaLnBrk="1" hangingPunct="1">
              <a:buFontTx/>
              <a:buChar char="-"/>
            </a:pPr>
            <a:endParaRPr lang="ru-RU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-"/>
            </a:pPr>
            <a:endParaRPr lang="ru-RU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-"/>
            </a:pPr>
            <a:endParaRPr lang="ru-RU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Методические основы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Диалогическое взаимодействие</a:t>
            </a:r>
          </a:p>
          <a:p>
            <a:pPr eaLnBrk="1" hangingPunct="1"/>
            <a:r>
              <a:rPr lang="ru-RU" smtClean="0"/>
              <a:t>Актуализация изучаемого материала</a:t>
            </a:r>
          </a:p>
          <a:p>
            <a:pPr algn="just" eaLnBrk="1" hangingPunct="1"/>
            <a:r>
              <a:rPr lang="ru-RU" smtClean="0"/>
              <a:t>Опора на самостоятельность мышления учащихся</a:t>
            </a:r>
          </a:p>
          <a:p>
            <a:pPr eaLnBrk="1" hangingPunct="1"/>
            <a:r>
              <a:rPr lang="ru-RU" smtClean="0"/>
              <a:t>Развитие творчества, навыков учебно-исследовательской, проектной деятельности.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Содержание каждого из модулей учебного курса организуется вокруг трех базовых национальных ценностей: </a:t>
            </a:r>
            <a:r>
              <a:rPr lang="ru-RU" smtClean="0">
                <a:solidFill>
                  <a:srgbClr val="990033"/>
                </a:solidFill>
              </a:rPr>
              <a:t>Отечество,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0033"/>
                </a:solidFill>
              </a:rPr>
              <a:t>семья,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0033"/>
                </a:solidFill>
              </a:rPr>
              <a:t>религия, религиозно–культурные традиции</a:t>
            </a:r>
          </a:p>
          <a:p>
            <a:pPr algn="just" eaLnBrk="1" hangingPunct="1">
              <a:buFontTx/>
              <a:buNone/>
            </a:pPr>
            <a:r>
              <a:rPr lang="ru-RU" smtClean="0"/>
              <a:t>и представляется основными тематическими блоками: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Методические основы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Блок 1.</a:t>
            </a:r>
            <a:r>
              <a:rPr lang="ru-RU" sz="2400" smtClean="0"/>
              <a:t> Введение. Духовные ценности и нравственные идеалы в жизни человека и общества. Россия  - наша Родина.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Блок 2. – содержание выбранного модуля.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Блок 3. </a:t>
            </a:r>
            <a:r>
              <a:rPr lang="ru-RU" sz="2400" smtClean="0"/>
              <a:t>Духовные традиции многонационального народа России. Любовь и уважение к Отечеству. Патриотизм многонационального и многоконфес–сионального народа России.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Блоки 1 и 3 – </a:t>
            </a:r>
            <a:r>
              <a:rPr lang="ru-RU" sz="2800" b="1" i="1" smtClean="0"/>
              <a:t>для совместного изучения всеми учащимися класса</a:t>
            </a:r>
            <a:r>
              <a:rPr lang="ru-RU" sz="2800" smtClean="0"/>
              <a:t>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Методические основы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       </a:t>
            </a:r>
            <a:r>
              <a:rPr lang="ru-RU" sz="2400" b="1" smtClean="0"/>
              <a:t>Блок 3 </a:t>
            </a:r>
            <a:r>
              <a:rPr lang="ru-RU" sz="2400" smtClean="0"/>
              <a:t>– итоговый, обобщающий и оценочный.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	Предусматривает подготовку и презентацию творческих проектов на основе изученного материала. Проекты могут быть как индивидуальными, так и коллективными. На презентацию проектов приглашаются родители.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	В ходе подготовки проекта учащиеся получают возможность обобщить ранее изученный материал, освоить его еще раз, но уже в активной, творческой,  деятельностной форме. В ходе презентации проектов все учащиеся класса получают возможность ознакомиться с основным содержанием всех модулей. Подготовка и презентация проекта позволяют оценить в целом работу учащегося за весь курс.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Методические основы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Выступление учащихся со своими творческими работами, например: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«Мое отношение к России», «С чего начинается Родина…», «Герои России», «Вклад моей семьи в благополучие и процветание Отечества (труд, ратный подвиг, творчество и т.п.)», «Что такое этика?», «Значение религии в жизни человека и общества», «Памятники религиозной культуры  в моем городе, районе», народное творчество, стихи, песни, кухня народов России и т.д. 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200400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МОДУЛИ (ПРЕДМЕТЫ) </a:t>
            </a:r>
            <a:br>
              <a:rPr lang="ru-RU" b="1" smtClean="0">
                <a:solidFill>
                  <a:srgbClr val="0070C0"/>
                </a:solidFill>
              </a:rPr>
            </a:br>
            <a:r>
              <a:rPr lang="ru-RU" b="1" smtClean="0">
                <a:solidFill>
                  <a:srgbClr val="0070C0"/>
                </a:solidFill>
              </a:rPr>
              <a:t/>
            </a:r>
            <a:br>
              <a:rPr lang="ru-RU" b="1" smtClean="0">
                <a:solidFill>
                  <a:srgbClr val="0070C0"/>
                </a:solidFill>
              </a:rPr>
            </a:br>
            <a:r>
              <a:rPr lang="ru-RU" b="1" smtClean="0">
                <a:solidFill>
                  <a:srgbClr val="0070C0"/>
                </a:solidFill>
              </a:rPr>
              <a:t>КУРСА ОРКСЭ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642938"/>
            <a:ext cx="7705725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99"/>
                </a:solidFill>
                <a:latin typeface="Georgia" pitchFamily="18" charset="0"/>
              </a:rPr>
              <a:t>Модуль «Основы </a:t>
            </a:r>
            <a:br>
              <a:rPr lang="ru-RU" sz="4000" b="1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4000" b="1" smtClean="0">
                <a:solidFill>
                  <a:srgbClr val="000099"/>
                </a:solidFill>
                <a:latin typeface="Georgia" pitchFamily="18" charset="0"/>
              </a:rPr>
              <a:t>светской этики»</a:t>
            </a:r>
          </a:p>
        </p:txBody>
      </p:sp>
      <p:pic>
        <p:nvPicPr>
          <p:cNvPr id="31746" name="Рисунок 8" descr="4-5095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143125"/>
            <a:ext cx="3338513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214313" y="2071688"/>
            <a:ext cx="4429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  <a:latin typeface="Georgia" pitchFamily="18" charset="0"/>
                <a:cs typeface="Gautami" pitchFamily="34" charset="0"/>
              </a:rPr>
              <a:t>Учебник знакомит  учащихся с основами светской этики . Что такое добро и зло, добродетель и порок, альтруизм и эгоизм? Что значит быть моральным? Учащиеся узнают о том, что такое настоящий друг, честь и достоинство, стыд и совесть, этикет и о многом другом. Светская этика даст знания, которые помогут учащимся самостоятельно совершать моральные поступки, а значит, сделать свою жизнь и жизнь других людей лучше.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zh-CN" sz="2000" b="1" smtClean="0">
                <a:solidFill>
                  <a:srgbClr val="FF9933"/>
                </a:solidFill>
              </a:rPr>
              <a:t>ПРИМЕР тематического планирования курса «Основы светской этики»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1800" b="1" smtClean="0">
                <a:solidFill>
                  <a:srgbClr val="7030A0"/>
                </a:solidFill>
              </a:rPr>
              <a:t>Введение. Духовные ценности и нравственные идеалы в жизни человека и общества</a:t>
            </a:r>
            <a:endParaRPr lang="ru-RU" altLang="zh-CN" sz="180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1800" smtClean="0"/>
              <a:t>Россия  - наша Родина.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b="1" smtClean="0">
                <a:solidFill>
                  <a:srgbClr val="7030A0"/>
                </a:solidFill>
                <a:ea typeface="宋体" pitchFamily="2" charset="-122"/>
              </a:rPr>
              <a:t>II.</a:t>
            </a:r>
            <a:r>
              <a:rPr lang="ru-RU" altLang="zh-CN" sz="1800" b="1" smtClean="0">
                <a:solidFill>
                  <a:srgbClr val="7030A0"/>
                </a:solidFill>
              </a:rPr>
              <a:t>Основы светской этики   – 28  ч.</a:t>
            </a:r>
            <a:endParaRPr lang="ru-RU" altLang="zh-CN" sz="180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Что такое светская этика?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Мораль и культура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Особенности морали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Добро и зло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Добродетели и пороки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Свобода и моральный выбор человека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Свобода и ответственность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Моральный долг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Справедливость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Альтруизм и эгоизм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Дружба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Что значит быть моральным?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Род и семья – исток нравственных отношений в истории человечества</a:t>
            </a:r>
            <a:endParaRPr lang="ru-RU" sz="20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Нравственный поступок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Золотое правило нравственности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Стыд, вина и извинение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Честь и достоинство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Совесть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Богатырь и рыцарь как нравственные идеалы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Джентльмен и леди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/>
              <a:t>Этикет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zh-CN" sz="2000" b="1" i="1" smtClean="0">
                <a:solidFill>
                  <a:srgbClr val="7030A0"/>
                </a:solidFill>
                <a:ea typeface="宋体" pitchFamily="2" charset="-122"/>
              </a:rPr>
              <a:t>III.</a:t>
            </a:r>
            <a:r>
              <a:rPr lang="ru-RU" altLang="zh-CN" sz="2000" b="1" i="1" smtClean="0">
                <a:solidFill>
                  <a:srgbClr val="7030A0"/>
                </a:solidFill>
              </a:rPr>
              <a:t> Духовные традиции многонационального народа России  – 5 ч.</a:t>
            </a:r>
            <a:endParaRPr lang="ru-RU" altLang="zh-CN" sz="2000" i="1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b="1" smtClean="0">
                <a:solidFill>
                  <a:srgbClr val="990033"/>
                </a:solidFill>
              </a:rPr>
              <a:t>        Любовь и уважение к Отечеству. Патриотизм многонационального и многоконфессионального народа России.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b="1" smtClean="0">
                <a:solidFill>
                  <a:srgbClr val="990033"/>
                </a:solidFill>
              </a:rPr>
              <a:t>                            Подготовка творческих проектов.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b="1" smtClean="0">
                <a:solidFill>
                  <a:srgbClr val="990033"/>
                </a:solidFill>
              </a:rPr>
              <a:t>               Выступление учащихся с творческими работами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zh-CN" sz="2000" b="1" smtClean="0"/>
              <a:t>Всего: 34 ч.</a:t>
            </a:r>
            <a:endParaRPr lang="ru-RU" sz="2000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</a:rPr>
              <a:t>Курс «Основы религиозных культур и светской этики»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включает в себя модули: </a:t>
            </a:r>
          </a:p>
          <a:p>
            <a:pPr lvl="1" eaLnBrk="1" hangingPunct="1"/>
            <a:r>
              <a:rPr lang="ru-RU" smtClean="0">
                <a:solidFill>
                  <a:srgbClr val="990033"/>
                </a:solidFill>
              </a:rPr>
              <a:t>Основы православной культуры;</a:t>
            </a:r>
          </a:p>
          <a:p>
            <a:pPr lvl="1" eaLnBrk="1" hangingPunct="1"/>
            <a:r>
              <a:rPr lang="ru-RU" smtClean="0">
                <a:solidFill>
                  <a:schemeClr val="folHlink"/>
                </a:solidFill>
              </a:rPr>
              <a:t>Основы исламской культуры;</a:t>
            </a:r>
          </a:p>
          <a:p>
            <a:pPr lvl="1" eaLnBrk="1" hangingPunct="1"/>
            <a:r>
              <a:rPr lang="ru-RU" smtClean="0">
                <a:solidFill>
                  <a:srgbClr val="FF9933"/>
                </a:solidFill>
              </a:rPr>
              <a:t>Основы буддийской культуры;</a:t>
            </a:r>
          </a:p>
          <a:p>
            <a:pPr lvl="1" eaLnBrk="1" hangingPunct="1"/>
            <a:r>
              <a:rPr lang="ru-RU" smtClean="0">
                <a:solidFill>
                  <a:schemeClr val="accent2"/>
                </a:solidFill>
              </a:rPr>
              <a:t>Основы иудейской культуры;</a:t>
            </a:r>
          </a:p>
          <a:p>
            <a:pPr lvl="1" eaLnBrk="1" hangingPunct="1"/>
            <a:r>
              <a:rPr lang="ru-RU" smtClean="0">
                <a:solidFill>
                  <a:schemeClr val="hlink"/>
                </a:solidFill>
              </a:rPr>
              <a:t>Основы мировых религиозных культур</a:t>
            </a:r>
            <a:r>
              <a:rPr lang="ru-RU" smtClean="0"/>
              <a:t>;</a:t>
            </a:r>
          </a:p>
          <a:p>
            <a:pPr lvl="1" eaLnBrk="1" hangingPunct="1"/>
            <a:r>
              <a:rPr lang="ru-RU" smtClean="0">
                <a:solidFill>
                  <a:srgbClr val="FF66CC"/>
                </a:solidFill>
              </a:rPr>
              <a:t>Основы светской этики.</a:t>
            </a:r>
          </a:p>
          <a:p>
            <a:pPr eaLnBrk="1" hangingPunct="1"/>
            <a:endParaRPr lang="ru-RU" smtClean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285750"/>
            <a:ext cx="6643688" cy="3238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928934"/>
            <a:ext cx="464347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Модуль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«Основы православной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культуры »</a:t>
            </a:r>
          </a:p>
        </p:txBody>
      </p:sp>
      <p:pic>
        <p:nvPicPr>
          <p:cNvPr id="9" name="Рисунок 8" descr="IMG_5587_0.pre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34671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714875"/>
            <a:ext cx="8686800" cy="1900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Учебник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«Основы православной культуры» разработан дьяконом А. Кураевым по благословению Святейшего патриарха Московского и Всея Руси Кирилла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 descr="2im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85750"/>
            <a:ext cx="3306763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d9f8b68e79a.jpg"/>
          <p:cNvPicPr>
            <a:picLocks noChangeAspect="1"/>
          </p:cNvPicPr>
          <p:nvPr/>
        </p:nvPicPr>
        <p:blipFill>
          <a:blip r:embed="rId3"/>
          <a:srcRect l="6944" t="3125" r="8333" b="13541"/>
          <a:stretch>
            <a:fillRect/>
          </a:stretch>
        </p:blipFill>
        <p:spPr bwMode="auto">
          <a:xfrm rot="-911853">
            <a:off x="723900" y="571500"/>
            <a:ext cx="329882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5357813"/>
            <a:ext cx="86439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Автор учебника постоянно посещает регионы, где апробируется курс, с целью получения живых откликов от учеников, родителей и педагогов.</a:t>
            </a:r>
          </a:p>
        </p:txBody>
      </p:sp>
      <p:pic>
        <p:nvPicPr>
          <p:cNvPr id="5" name="Рисунок 4" descr="kuraev_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4313"/>
            <a:ext cx="671512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553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zh-CN" sz="1600" b="1" smtClean="0">
                <a:solidFill>
                  <a:srgbClr val="00B050"/>
                </a:solidFill>
              </a:rPr>
              <a:t/>
            </a:r>
            <a:br>
              <a:rPr lang="ru-RU" altLang="zh-CN" sz="1600" b="1" smtClean="0">
                <a:solidFill>
                  <a:srgbClr val="00B050"/>
                </a:solidFill>
              </a:rPr>
            </a:br>
            <a:r>
              <a:rPr lang="ru-RU" altLang="zh-CN" sz="1800" b="1" smtClean="0">
                <a:solidFill>
                  <a:srgbClr val="00B050"/>
                </a:solidFill>
              </a:rPr>
              <a:t> Содержание курса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zh-CN" sz="1800" b="1" smtClean="0">
                <a:solidFill>
                  <a:srgbClr val="00B050"/>
                </a:solidFill>
              </a:rPr>
              <a:t> «Основы  православной культуры»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b="1" i="1" smtClean="0">
                <a:solidFill>
                  <a:schemeClr val="accent2"/>
                </a:solidFill>
                <a:ea typeface="宋体" pitchFamily="2" charset="-122"/>
              </a:rPr>
              <a:t>I</a:t>
            </a:r>
            <a:r>
              <a:rPr lang="ru-RU" altLang="zh-CN" sz="1800" b="1" i="1" smtClean="0">
                <a:solidFill>
                  <a:schemeClr val="accent2"/>
                </a:solidFill>
              </a:rPr>
              <a:t>.</a:t>
            </a:r>
            <a:r>
              <a:rPr lang="ru-RU" altLang="zh-CN" sz="1800" b="1" smtClean="0"/>
              <a:t> </a:t>
            </a:r>
            <a:r>
              <a:rPr lang="ru-RU" altLang="zh-CN" sz="1800" b="1" smtClean="0">
                <a:solidFill>
                  <a:srgbClr val="7030A0"/>
                </a:solidFill>
              </a:rPr>
              <a:t>Введение. Духовные ценности и нравственные идеалы в жизни человека и общества1</a:t>
            </a:r>
            <a:endParaRPr lang="ru-RU" altLang="zh-CN" sz="180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1800" b="1" smtClean="0"/>
              <a:t>Россия  - наша Родина.</a:t>
            </a:r>
            <a:r>
              <a:rPr lang="en-US" altLang="zh-CN" sz="1800" b="1" smtClean="0">
                <a:ea typeface="宋体" pitchFamily="2" charset="-122"/>
              </a:rPr>
              <a:t>1</a:t>
            </a:r>
            <a:endParaRPr lang="ru-RU" altLang="zh-CN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b="1" i="1" smtClean="0">
                <a:solidFill>
                  <a:srgbClr val="7030A0"/>
                </a:solidFill>
                <a:ea typeface="宋体" pitchFamily="2" charset="-122"/>
              </a:rPr>
              <a:t>II. </a:t>
            </a:r>
            <a:r>
              <a:rPr lang="ru-RU" sz="1800" b="1" i="1" smtClean="0">
                <a:solidFill>
                  <a:srgbClr val="7030A0"/>
                </a:solidFill>
              </a:rPr>
              <a:t>Введение в православную духовную традицию.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/>
              <a:t>Культура и религия. Особенности восточного христианства.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/>
              <a:t>Во что верят православные христиане. Священное Писание и Священное Предание. Что говорит о Боге  и мире православная  культура. Что говорит о человеке православная культура.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/>
              <a:t>Христианское учение о спасении. Добро и зло в православной традиции. Христианская этика. Заповеди. Золотое правило нравственности. Любовь к ближнему. Добродетели и страсти. Отношение к труду. Долг и ответственность. Милосердие и сострадание. Жертвенная любовь. Победа над смертью.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/>
              <a:t>Православие в России. Православный храм  и другие святыни. Православные Таинства. Символический язык православной культуры. Христианское искусство (иконы, фрески, церковное пение, прикладное искусство). Православный календарь, его символическое значение. Православный календарь. Почитание святых. Праздники. Христианская семья и ее ценности.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6049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CN" sz="2400" b="1" i="1" smtClean="0">
                <a:solidFill>
                  <a:srgbClr val="7030A0"/>
                </a:solidFill>
                <a:ea typeface="宋体" pitchFamily="2" charset="-122"/>
              </a:rPr>
              <a:t>III.</a:t>
            </a:r>
            <a:r>
              <a:rPr lang="ru-RU" altLang="zh-CN" sz="2400" b="1" i="1" smtClean="0">
                <a:solidFill>
                  <a:srgbClr val="7030A0"/>
                </a:solidFill>
              </a:rPr>
              <a:t> Духовные традиции многонационального народа России.</a:t>
            </a:r>
          </a:p>
          <a:p>
            <a:pPr marL="609600" indent="-609600" eaLnBrk="1" hangingPunct="1">
              <a:buFontTx/>
              <a:buNone/>
            </a:pPr>
            <a:endParaRPr lang="ru-RU" altLang="zh-CN" sz="2400" i="1" smtClean="0">
              <a:solidFill>
                <a:srgbClr val="7030A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ru-RU" altLang="zh-CN" sz="2400" b="1" smtClean="0"/>
              <a:t>Любовь и уважение к Отечеству.</a:t>
            </a:r>
          </a:p>
          <a:p>
            <a:pPr marL="609600" indent="-609600" eaLnBrk="1" hangingPunct="1">
              <a:buFontTx/>
              <a:buNone/>
            </a:pPr>
            <a:r>
              <a:rPr lang="ru-RU" altLang="zh-CN" sz="2400" b="1" smtClean="0"/>
              <a:t> Патриотизм многонационального и многоконфессионального народа России.</a:t>
            </a:r>
          </a:p>
          <a:p>
            <a:pPr marL="609600" indent="-609600" eaLnBrk="1" hangingPunct="1">
              <a:buFontTx/>
              <a:buNone/>
            </a:pPr>
            <a:endParaRPr lang="ru-RU" altLang="zh-CN" sz="2400" b="1" smtClean="0"/>
          </a:p>
          <a:p>
            <a:pPr marL="609600" indent="-609600" algn="ctr" eaLnBrk="1" hangingPunct="1">
              <a:buFontTx/>
              <a:buNone/>
            </a:pPr>
            <a:r>
              <a:rPr lang="ru-RU" altLang="zh-CN" sz="2400" b="1" smtClean="0">
                <a:solidFill>
                  <a:srgbClr val="990033"/>
                </a:solidFill>
              </a:rPr>
              <a:t>Подготовка и представление творческих проектов.</a:t>
            </a:r>
          </a:p>
          <a:p>
            <a:pPr marL="609600" indent="-609600" eaLnBrk="1" hangingPunct="1">
              <a:buFontTx/>
              <a:buNone/>
            </a:pPr>
            <a:r>
              <a:rPr lang="ru-RU" altLang="zh-CN" sz="2400" b="1" smtClean="0"/>
              <a:t>                      Всего: 34 урока.</a:t>
            </a:r>
            <a:endParaRPr lang="ru-RU" sz="2400" b="1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1857375"/>
            <a:ext cx="8429625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«учусь добру»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«учусь быть культурным»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«учусь дружить»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«учусь уважать других»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«учусь честности, справедливости»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«помогать людям»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«быть внимательным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милосердным»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«уважать родителей и старших»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«стараться не совершать плохих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поступков», «понимать других,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не быть эгоистом»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«учусь любви и терпению»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45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Ответы детей на вопрос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«Чему вы учитесь на уроках?»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(2009-2010 учебный год):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Рисунок 5" descr="000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500313"/>
            <a:ext cx="27860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5"/>
          <p:cNvSpPr txBox="1">
            <a:spLocks noChangeArrowheads="1"/>
          </p:cNvSpPr>
          <p:nvPr/>
        </p:nvSpPr>
        <p:spPr bwMode="auto">
          <a:xfrm>
            <a:off x="1643063" y="428625"/>
            <a:ext cx="6357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FF"/>
                </a:solidFill>
                <a:latin typeface="Georgia" pitchFamily="18" charset="0"/>
              </a:rPr>
              <a:t>Основы мировых религиозных культур.</a:t>
            </a:r>
          </a:p>
        </p:txBody>
      </p:sp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428625" y="2071688"/>
            <a:ext cx="4572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0000"/>
                </a:solidFill>
                <a:latin typeface="Georgia" pitchFamily="18" charset="0"/>
              </a:rPr>
              <a:t>Учебник знакомит с вопросами возникновения и истории важнейших религий мира, с их взаимоотношением с культурой и этикой, воздействием на искусство, ролью в жизни людей</a:t>
            </a:r>
            <a:r>
              <a:rPr lang="ru-RU"/>
              <a:t>. </a:t>
            </a:r>
          </a:p>
        </p:txBody>
      </p:sp>
      <p:pic>
        <p:nvPicPr>
          <p:cNvPr id="40963" name="Рисунок 5" descr="oblozhka102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025650"/>
            <a:ext cx="303688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5"/>
          <p:cNvSpPr txBox="1">
            <a:spLocks noChangeArrowheads="1"/>
          </p:cNvSpPr>
          <p:nvPr/>
        </p:nvSpPr>
        <p:spPr bwMode="auto">
          <a:xfrm>
            <a:off x="1643063" y="214313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Georgia" pitchFamily="18" charset="0"/>
              </a:rPr>
              <a:t>Основы мировых религиозных культур.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Georgia" pitchFamily="18" charset="0"/>
              </a:rPr>
              <a:t>Тематическое планирование</a:t>
            </a:r>
            <a:r>
              <a:rPr lang="ru-RU" b="1">
                <a:solidFill>
                  <a:srgbClr val="0000FF"/>
                </a:solidFill>
                <a:latin typeface="Georgia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643998" cy="575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446"/>
                <a:gridCol w="5467144"/>
                <a:gridCol w="2216408"/>
              </a:tblGrid>
              <a:tr h="6633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№ урока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Тема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Количество часов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69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Введение. Духовные ценности и нравственные идеалы в жизни человека и общества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136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2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Россия</a:t>
                      </a:r>
                      <a:r>
                        <a:rPr lang="ru-RU" sz="1600" b="1" baseline="0" dirty="0" smtClean="0">
                          <a:latin typeface="Georgia" pitchFamily="18" charset="0"/>
                        </a:rPr>
                        <a:t> – наша Родина 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3, 4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Культура</a:t>
                      </a:r>
                      <a:r>
                        <a:rPr lang="ru-RU" sz="1600" b="1" baseline="0" dirty="0" smtClean="0">
                          <a:latin typeface="Georgia" pitchFamily="18" charset="0"/>
                        </a:rPr>
                        <a:t> и религия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2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6293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5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Возникновение религий. Древнейшие верования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5531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6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Возникновение религий. Религии мира и их основатели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4770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7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Священные книги религий мира: Веды,  Авеста, Трипитака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4008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8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Священные книги религий мира: Тора, Библия, Коран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181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9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Хранители предания в религиях мира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0958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10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Человек в религиозных традициях мира 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98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11 - 15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Священные сооружения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5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98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16, 17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Искусство в религиозной культуре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2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-217488"/>
          <a:ext cx="9144001" cy="7081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125"/>
                <a:gridCol w="5818909"/>
                <a:gridCol w="2115967"/>
              </a:tblGrid>
              <a:tr h="5913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№</a:t>
                      </a:r>
                    </a:p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урока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Тема урока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Количество</a:t>
                      </a:r>
                      <a:r>
                        <a:rPr lang="ru-RU" sz="1600" baseline="0" dirty="0" smtClean="0">
                          <a:latin typeface="Georgia" pitchFamily="18" charset="0"/>
                        </a:rPr>
                        <a:t> часов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936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18, 19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Добро и зло. Возникновение зла в мире. Понятие греха, раскаяния и воздаяния. </a:t>
                      </a:r>
                    </a:p>
                    <a:p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Рай и ад.</a:t>
                      </a:r>
                      <a:endParaRPr lang="ru-RU" sz="15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2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580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20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Религии России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913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21, 22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Религия и мораль. Нравственные заповеди в религиях мира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2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580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23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Религиозные ритуалы. Обычаи и обряды.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580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24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Религиозные</a:t>
                      </a:r>
                      <a:r>
                        <a:rPr lang="ru-RU" sz="1600" b="0" baseline="0" dirty="0" smtClean="0">
                          <a:latin typeface="Georgia" pitchFamily="18" charset="0"/>
                        </a:rPr>
                        <a:t> ритуалы в искусстве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423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25 - 27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Календари религий</a:t>
                      </a:r>
                      <a:r>
                        <a:rPr lang="ru-RU" sz="1600" b="0" baseline="0" dirty="0" smtClean="0">
                          <a:latin typeface="Georgia" pitchFamily="18" charset="0"/>
                        </a:rPr>
                        <a:t> мира. Праздники религий мира. 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3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423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28, 29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Семья.</a:t>
                      </a:r>
                      <a:r>
                        <a:rPr lang="ru-RU" sz="1600" b="0" baseline="0" dirty="0" smtClean="0">
                          <a:latin typeface="Georgia" pitchFamily="18" charset="0"/>
                        </a:rPr>
                        <a:t> Семейные ценности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2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423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30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Долг, свобода, ответственность, учение и труд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061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31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Милосердие, забота о слабых, взаимопомощь, социальные проблемы общества и отношение к ним разных религий</a:t>
                      </a:r>
                    </a:p>
                    <a:p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580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32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Подготовка творческих проектов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580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33-34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Презентация</a:t>
                      </a:r>
                      <a:r>
                        <a:rPr lang="ru-RU" sz="1600" baseline="0" dirty="0" smtClean="0">
                          <a:latin typeface="Georgia" pitchFamily="18" charset="0"/>
                        </a:rPr>
                        <a:t> проектов. Выступление учащихся со своими творческими работами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2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45927">
                <a:tc>
                  <a:txBody>
                    <a:bodyPr/>
                    <a:lstStyle/>
                    <a:p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sz="160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18309">
                <a:tc>
                  <a:txBody>
                    <a:bodyPr/>
                    <a:lstStyle/>
                    <a:p>
                      <a:endParaRPr lang="ru-RU" sz="160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B0F0"/>
                </a:solidFill>
              </a:rPr>
              <a:t>ПРОЕКТНАЯ ДЕЯТЕЛЬНОСТЬ УЧАЩИХСЯ</a:t>
            </a: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zh-CN" sz="1800" smtClean="0">
                <a:solidFill>
                  <a:srgbClr val="002060"/>
                </a:solidFill>
                <a:latin typeface="Georgia" pitchFamily="18" charset="0"/>
              </a:rPr>
              <a:t>Выступление учащихся со своими творческими работами: «Как я понимаю православие», «Как я понимаю ислам», «Как я понимаю буддизм», «Как я понимаю иудаизм», «Что такое этика?», «Значение религии в жизни человека и общества», «Памятники религиозной культуры  (в моем городе, селе)» и т.д.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1800" smtClean="0">
                <a:solidFill>
                  <a:srgbClr val="990033"/>
                </a:solidFill>
                <a:latin typeface="Georgia" pitchFamily="18" charset="0"/>
              </a:rPr>
              <a:t> 1 час</a:t>
            </a:r>
          </a:p>
          <a:p>
            <a:pPr eaLnBrk="1" hangingPunct="1">
              <a:lnSpc>
                <a:spcPct val="80000"/>
              </a:lnSpc>
            </a:pPr>
            <a:r>
              <a:rPr lang="ru-RU" altLang="zh-CN" sz="1800" smtClean="0">
                <a:solidFill>
                  <a:srgbClr val="002060"/>
                </a:solidFill>
                <a:latin typeface="Georgia" pitchFamily="18" charset="0"/>
              </a:rPr>
              <a:t>Выступление учащихся со своими творческими работами: «Мое отношение к миру», «Мое отношение к людям», «Мое отношение к России», «С чего начинается Родина», «Герои России», «Вклад моей семьи в благополучие и процветание Отечества (труд, ратный подвиг, творчество и т.п.)», «Мой дедушка – защитник Родины», «Мой друг»,  и т.д.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1800" smtClean="0">
                <a:solidFill>
                  <a:srgbClr val="990033"/>
                </a:solidFill>
                <a:latin typeface="Georgia" pitchFamily="18" charset="0"/>
              </a:rPr>
              <a:t> 1 час</a:t>
            </a:r>
          </a:p>
          <a:p>
            <a:pPr eaLnBrk="1" hangingPunct="1">
              <a:lnSpc>
                <a:spcPct val="80000"/>
              </a:lnSpc>
            </a:pPr>
            <a:r>
              <a:rPr lang="ru-RU" altLang="zh-CN" sz="1800" smtClean="0">
                <a:solidFill>
                  <a:srgbClr val="002060"/>
                </a:solidFill>
                <a:latin typeface="Georgia" pitchFamily="18" charset="0"/>
              </a:rPr>
              <a:t>Презентация творческих проектов на тему «Диалог культур во имя гражданского мира и согласия» (народное творчество, стихи, песни, кухня народов России и т.д.).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1800" smtClean="0">
                <a:solidFill>
                  <a:srgbClr val="990033"/>
                </a:solidFill>
                <a:latin typeface="Georgia" pitchFamily="18" charset="0"/>
              </a:rPr>
              <a:t>1 час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9933"/>
                </a:solidFill>
              </a:rPr>
              <a:t>Цель курса ОРКСЭ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1428736"/>
          <a:ext cx="842968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38"/>
            <a:ext cx="8686800" cy="841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Отношение родителей к введению курса  в 2009-2010 учебном году (%)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Презентация составлена на основе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2400" dirty="0" smtClean="0"/>
              <a:t>- материалов КОИРО- </a:t>
            </a:r>
          </a:p>
          <a:p>
            <a:pPr algn="just">
              <a:buFontTx/>
              <a:buNone/>
              <a:defRPr/>
            </a:pPr>
            <a:r>
              <a:rPr lang="ru-RU" sz="2400" dirty="0" smtClean="0"/>
              <a:t> - материалов с сайта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www.spbappo.ru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Tx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ормативных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документов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Минобрнауки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just">
              <a:buFontTx/>
              <a:buChar char="-"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екомендаций СПб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епархии, отдела религиозного образования и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катехизации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www.eoro.ru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Tx/>
              <a:buChar char="-"/>
              <a:defRPr/>
            </a:pPr>
            <a:endParaRPr lang="ru-RU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Специалист ОПК по благочиниям сектора методической работы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ОРОиК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СПб епархии</a:t>
            </a:r>
          </a:p>
          <a:p>
            <a:pPr marL="0" indent="0" algn="just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Тимченко С.Г., 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 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911 811 81 92</a:t>
            </a:r>
          </a:p>
          <a:p>
            <a:pPr algn="just">
              <a:buFontTx/>
              <a:buChar char="-"/>
              <a:defRPr/>
            </a:pPr>
            <a:endParaRPr lang="en-US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Tx/>
              <a:buChar char="-"/>
              <a:defRPr/>
            </a:pPr>
            <a:endParaRPr lang="ru-RU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    </a:t>
            </a:r>
            <a:endParaRPr lang="en-US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Tx/>
              <a:buChar char="-"/>
              <a:defRPr/>
            </a:pPr>
            <a:endParaRPr lang="en-US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188913"/>
            <a:ext cx="857250" cy="785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0" name="Прямоугольник 8"/>
          <p:cNvSpPr>
            <a:spLocks noChangeArrowheads="1"/>
          </p:cNvSpPr>
          <p:nvPr/>
        </p:nvSpPr>
        <p:spPr bwMode="auto">
          <a:xfrm>
            <a:off x="428625" y="20716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8131" name="Прямоугольник 9"/>
          <p:cNvSpPr>
            <a:spLocks noChangeArrowheads="1"/>
          </p:cNvSpPr>
          <p:nvPr/>
        </p:nvSpPr>
        <p:spPr bwMode="auto">
          <a:xfrm>
            <a:off x="581025" y="22240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" name="Рисунок 10" descr="p217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8382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5786" y="4653136"/>
            <a:ext cx="762548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cs typeface="+mn-cs"/>
              </a:rPr>
              <a:t>Выбор за Вами,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cs typeface="+mn-cs"/>
              </a:rPr>
              <a:t>Уважаемые родители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Основные задачи курса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200" smtClean="0"/>
              <a:t>-   знакомство обучающихся с основами православной, мусульманской, буддийской, иудейской культур, основами мировых религиозных культур и светской этики; </a:t>
            </a:r>
          </a:p>
          <a:p>
            <a:pPr>
              <a:buFontTx/>
              <a:buNone/>
            </a:pPr>
            <a:r>
              <a:rPr lang="ru-RU" sz="2200" smtClean="0"/>
              <a:t>-   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pPr eaLnBrk="1" hangingPunct="1">
              <a:buFontTx/>
              <a:buChar char="-"/>
            </a:pPr>
            <a:r>
              <a:rPr lang="ru-RU" sz="2200" smtClean="0"/>
              <a:t>формирование ценностно-смысловых и мировоззренческих основ, обеспечивающих целостное восприятие отечественной истории и культуры;</a:t>
            </a:r>
          </a:p>
          <a:p>
            <a:pPr eaLnBrk="1" hangingPunct="1">
              <a:buFontTx/>
              <a:buChar char="-"/>
            </a:pPr>
            <a:r>
              <a:rPr lang="ru-RU" sz="2200" smtClean="0"/>
              <a:t>развитие способностей общения в поликультурной среде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accent2"/>
                </a:solidFill>
              </a:rPr>
              <a:t>ОСОБЕННОСТИ КУРСА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600" smtClean="0"/>
              <a:t>    	</a:t>
            </a:r>
            <a:r>
              <a:rPr lang="ru-RU" sz="2400" smtClean="0"/>
              <a:t>В содержании  курса представлены четыре отечественные религиозные традиции и сущностно связанная с ними этика.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		Курс создает мировоззренческую и ценностную основу для интеграции разнопредметного гуманитарного учебного содержания в основной школе. Российскую историю, литературу, искусство легче понять и принять, зная их религиозно–культурологические основы, понимая те идеалы, ценности, жизненные приоритеты, которые разделяли и к которым стремились наши предки. </a:t>
            </a:r>
            <a:r>
              <a:rPr lang="ru-RU" sz="2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Освоение учебного содержания каждого из модулей поможет обеспечить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smtClean="0"/>
              <a:t>понимание значения духовности, нравственности, морали, морально ответственного поведения в жизни человека, семьи, общества; </a:t>
            </a:r>
          </a:p>
          <a:p>
            <a:pPr algn="just">
              <a:lnSpc>
                <a:spcPct val="80000"/>
              </a:lnSpc>
            </a:pPr>
            <a:r>
              <a:rPr lang="ru-RU" sz="2000" smtClean="0"/>
              <a:t>знание основных норм светской и религиозной морали, понимание их значения в жизни человека, семьи, общества;</a:t>
            </a:r>
          </a:p>
          <a:p>
            <a:pPr algn="just">
              <a:lnSpc>
                <a:spcPct val="80000"/>
              </a:lnSpc>
            </a:pPr>
            <a:r>
              <a:rPr lang="ru-RU" sz="2000" smtClean="0"/>
              <a:t> формирование первоначальных представлений об исторических и культурологических основах традиционных религий и светской этики в России;</a:t>
            </a:r>
          </a:p>
          <a:p>
            <a:pPr algn="just">
              <a:lnSpc>
                <a:spcPct val="80000"/>
              </a:lnSpc>
            </a:pPr>
            <a:r>
              <a:rPr lang="ru-RU" sz="2000" smtClean="0"/>
              <a:t>формирование уважительного отношения к традиционным религиям и их представителям;</a:t>
            </a:r>
          </a:p>
          <a:p>
            <a:pPr algn="just">
              <a:lnSpc>
                <a:spcPct val="80000"/>
              </a:lnSpc>
            </a:pPr>
            <a:r>
              <a:rPr lang="ru-RU" sz="2000" smtClean="0"/>
              <a:t>знание, понимание и принятие личностью ценностей: Отечество, семья, религия - как основы традиционной культуры многонационального народа России; </a:t>
            </a:r>
          </a:p>
          <a:p>
            <a:pPr algn="just">
              <a:lnSpc>
                <a:spcPct val="80000"/>
              </a:lnSpc>
            </a:pPr>
            <a:r>
              <a:rPr lang="ru-RU" sz="2000" smtClean="0"/>
              <a:t>укрепление веры в Россию;</a:t>
            </a:r>
          </a:p>
          <a:p>
            <a:pPr algn="just">
              <a:lnSpc>
                <a:spcPct val="80000"/>
              </a:lnSpc>
            </a:pPr>
            <a:r>
              <a:rPr lang="ru-RU" sz="2000" smtClean="0"/>
              <a:t>укрепление средствами образования духовной преемственности поколений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hlink"/>
                </a:solidFill>
              </a:rPr>
              <a:t>Планируемые результаты</a:t>
            </a:r>
            <a:br>
              <a:rPr lang="ru-RU" sz="3200" b="1" smtClean="0">
                <a:solidFill>
                  <a:schemeClr val="hlink"/>
                </a:solidFill>
              </a:rPr>
            </a:br>
            <a:r>
              <a:rPr lang="ru-RU" sz="3200" b="1" smtClean="0">
                <a:solidFill>
                  <a:schemeClr val="hlink"/>
                </a:solidFill>
              </a:rPr>
              <a:t>(на основе образовательных стандартов второго поколения)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ru-RU" sz="2800" smtClean="0"/>
              <a:t>Приобретение школьниками социальных знаний (1уровень)</a:t>
            </a:r>
          </a:p>
          <a:p>
            <a:pPr eaLnBrk="1" hangingPunct="1"/>
            <a:r>
              <a:rPr lang="ru-RU" sz="2800" smtClean="0"/>
              <a:t>Получение опыта переживания и позитивного отношения к базовым ценностям общества (2 уровень)</a:t>
            </a:r>
          </a:p>
          <a:p>
            <a:pPr eaLnBrk="1" hangingPunct="1"/>
            <a:r>
              <a:rPr lang="ru-RU" sz="2800" smtClean="0"/>
              <a:t>Получение школьниками опыта самостоятельного общественного (социального) действия (3 уровень)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hlink"/>
                </a:solidFill>
              </a:rPr>
              <a:t>Необходимые условия для реализации </a:t>
            </a:r>
            <a:r>
              <a:rPr lang="ru-RU" sz="4000" b="1" dirty="0" smtClean="0">
                <a:solidFill>
                  <a:schemeClr val="hlink"/>
                </a:solidFill>
              </a:rPr>
              <a:t>ОРКСЭ</a:t>
            </a:r>
            <a:endParaRPr lang="ru-RU" sz="4000" b="1" dirty="0" smtClean="0">
              <a:solidFill>
                <a:schemeClr val="hlink"/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800" dirty="0" smtClean="0"/>
              <a:t>организация работы со средствами духовно-нравственного воспитания в урочной и внеурочной деятельности;</a:t>
            </a:r>
          </a:p>
          <a:p>
            <a:pPr algn="just" eaLnBrk="1" hangingPunct="1">
              <a:buFontTx/>
              <a:buChar char="-"/>
            </a:pPr>
            <a:r>
              <a:rPr lang="ru-RU" sz="2800" dirty="0" smtClean="0"/>
              <a:t>практическая деятельность, направленная на формирование способности к сопереживанию;</a:t>
            </a:r>
          </a:p>
          <a:p>
            <a:pPr eaLnBrk="1" hangingPunct="1">
              <a:buFontTx/>
              <a:buChar char="-"/>
            </a:pPr>
            <a:r>
              <a:rPr lang="ru-RU" sz="2800" dirty="0" smtClean="0"/>
              <a:t>активное участие семьи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Культурологический принцип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3000" smtClean="0"/>
              <a:t>     Курс является </a:t>
            </a:r>
            <a:r>
              <a:rPr lang="ru-RU" sz="3000" smtClean="0">
                <a:solidFill>
                  <a:srgbClr val="990033"/>
                </a:solidFill>
              </a:rPr>
              <a:t>культурологическим</a:t>
            </a:r>
            <a:r>
              <a:rPr lang="ru-RU" sz="3000" smtClean="0"/>
              <a:t> и направлен на развитие у школьников  4-х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человека,  а также своей сопричастности к ним.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1486</Words>
  <Application>Microsoft Office PowerPoint</Application>
  <PresentationFormat>Экран (4:3)</PresentationFormat>
  <Paragraphs>241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ЦЕЛИ И ЗАДАЧИ КУРСА ОРКСЭ.  МОДУЛИ.</vt:lpstr>
      <vt:lpstr>Курс «Основы религиозных культур и светской этики»</vt:lpstr>
      <vt:lpstr>Цель курса ОРКСЭ</vt:lpstr>
      <vt:lpstr>Основные задачи курса</vt:lpstr>
      <vt:lpstr>ОСОБЕННОСТИ КУРСА</vt:lpstr>
      <vt:lpstr>Освоение учебного содержания каждого из модулей поможет обеспечить</vt:lpstr>
      <vt:lpstr>Планируемые результаты (на основе образовательных стандартов второго поколения)</vt:lpstr>
      <vt:lpstr>Необходимые условия для реализации ОРКСЭ</vt:lpstr>
      <vt:lpstr>Культурологический принцип</vt:lpstr>
      <vt:lpstr> Основы культурологического подхода:</vt:lpstr>
      <vt:lpstr>Методические основы</vt:lpstr>
      <vt:lpstr> </vt:lpstr>
      <vt:lpstr>Методические основы</vt:lpstr>
      <vt:lpstr>Методические основы</vt:lpstr>
      <vt:lpstr>Методические основы</vt:lpstr>
      <vt:lpstr>МОДУЛИ (ПРЕДМЕТЫ)   КУРСА ОРКСЭ </vt:lpstr>
      <vt:lpstr>Модуль «Основы  светской этики»</vt:lpstr>
      <vt:lpstr>Презентация PowerPoint</vt:lpstr>
      <vt:lpstr>Презентация PowerPoint</vt:lpstr>
      <vt:lpstr>Презентация PowerPoint</vt:lpstr>
      <vt:lpstr>Учебник  «Основы православной культуры» разработан дьяконом А. Кураевым по благословению Святейшего патриарха Московского и Всея Руси Кирилла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ДЕЯТЕЛЬНОСТЬ УЧАЩИХСЯ</vt:lpstr>
      <vt:lpstr>Отношение родителей к введению курса  в 2009-2010 учебном году (%) </vt:lpstr>
      <vt:lpstr>Презентация составлена на основе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Михаил</dc:creator>
  <cp:lastModifiedBy>Света2</cp:lastModifiedBy>
  <cp:revision>28</cp:revision>
  <cp:lastPrinted>1601-01-01T00:00:00Z</cp:lastPrinted>
  <dcterms:created xsi:type="dcterms:W3CDTF">1601-01-01T00:00:00Z</dcterms:created>
  <dcterms:modified xsi:type="dcterms:W3CDTF">2016-02-16T22:14:00Z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